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314" r:id="rId2"/>
    <p:sldId id="335" r:id="rId3"/>
    <p:sldId id="470" r:id="rId4"/>
    <p:sldId id="466" r:id="rId5"/>
    <p:sldId id="467" r:id="rId6"/>
    <p:sldId id="468" r:id="rId7"/>
    <p:sldId id="469" r:id="rId8"/>
    <p:sldId id="320" r:id="rId9"/>
    <p:sldId id="422" r:id="rId10"/>
    <p:sldId id="318" r:id="rId11"/>
    <p:sldId id="319" r:id="rId12"/>
    <p:sldId id="316" r:id="rId13"/>
    <p:sldId id="371" r:id="rId14"/>
    <p:sldId id="372" r:id="rId15"/>
    <p:sldId id="373" r:id="rId16"/>
    <p:sldId id="375" r:id="rId17"/>
    <p:sldId id="402" r:id="rId18"/>
    <p:sldId id="376" r:id="rId19"/>
    <p:sldId id="377" r:id="rId20"/>
    <p:sldId id="379" r:id="rId21"/>
    <p:sldId id="381" r:id="rId22"/>
    <p:sldId id="382" r:id="rId23"/>
    <p:sldId id="384" r:id="rId24"/>
    <p:sldId id="385" r:id="rId25"/>
    <p:sldId id="386" r:id="rId26"/>
    <p:sldId id="398" r:id="rId27"/>
    <p:sldId id="396" r:id="rId28"/>
    <p:sldId id="399" r:id="rId29"/>
    <p:sldId id="400" r:id="rId30"/>
    <p:sldId id="270" r:id="rId31"/>
    <p:sldId id="256" r:id="rId32"/>
    <p:sldId id="258" r:id="rId33"/>
    <p:sldId id="264" r:id="rId34"/>
    <p:sldId id="282" r:id="rId35"/>
    <p:sldId id="280" r:id="rId36"/>
    <p:sldId id="275" r:id="rId37"/>
    <p:sldId id="360" r:id="rId38"/>
    <p:sldId id="271" r:id="rId39"/>
    <p:sldId id="380" r:id="rId40"/>
    <p:sldId id="290" r:id="rId41"/>
    <p:sldId id="291" r:id="rId42"/>
    <p:sldId id="459" r:id="rId43"/>
    <p:sldId id="351" r:id="rId44"/>
    <p:sldId id="354" r:id="rId45"/>
    <p:sldId id="363" r:id="rId46"/>
    <p:sldId id="364" r:id="rId47"/>
    <p:sldId id="365" r:id="rId48"/>
    <p:sldId id="456" r:id="rId49"/>
    <p:sldId id="355" r:id="rId50"/>
    <p:sldId id="356" r:id="rId51"/>
    <p:sldId id="368" r:id="rId52"/>
    <p:sldId id="420" r:id="rId53"/>
    <p:sldId id="430" r:id="rId54"/>
    <p:sldId id="366" r:id="rId55"/>
    <p:sldId id="339" r:id="rId56"/>
    <p:sldId id="340" r:id="rId57"/>
    <p:sldId id="436" r:id="rId58"/>
    <p:sldId id="342" r:id="rId59"/>
    <p:sldId id="435" r:id="rId60"/>
    <p:sldId id="341" r:id="rId61"/>
    <p:sldId id="437" r:id="rId62"/>
    <p:sldId id="433" r:id="rId63"/>
    <p:sldId id="434" r:id="rId64"/>
    <p:sldId id="417" r:id="rId65"/>
    <p:sldId id="418" r:id="rId66"/>
    <p:sldId id="357" r:id="rId67"/>
    <p:sldId id="358" r:id="rId68"/>
    <p:sldId id="421" r:id="rId69"/>
    <p:sldId id="465" r:id="rId70"/>
    <p:sldId id="414" r:id="rId71"/>
    <p:sldId id="289" r:id="rId72"/>
    <p:sldId id="462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8" d="100"/>
          <a:sy n="38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108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0E6A-BF70-F249-B659-C2EA7CFDB374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1F6F0-46CF-D347-AA81-14A6AEB81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9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7D78E63-5C20-0847-BCFE-954B4305857D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7FA4FA4-477C-4541-B4C0-F61F25FCDCBA}" type="slidenum">
              <a:rPr lang="en-US" sz="1200"/>
              <a:pPr/>
              <a:t>47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08DD6C5-9D43-2D4E-BCB2-B33321AD6CD8}" type="slidenum">
              <a:rPr lang="en-US" sz="1200"/>
              <a:pPr/>
              <a:t>49</a:t>
            </a:fld>
            <a:endParaRPr lang="en-US" sz="120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898A789-1096-DF45-8507-E4C78CE7909E}" type="slidenum">
              <a:rPr lang="en-US" sz="1200"/>
              <a:pPr/>
              <a:t>50</a:t>
            </a:fld>
            <a:endParaRPr lang="en-US" sz="120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461624D-E921-124A-9229-D7A683353758}" type="slidenum">
              <a:rPr lang="en-US" sz="1200"/>
              <a:pPr/>
              <a:t>51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D84B174-5364-AD47-91F9-DD74BB2D62F3}" type="slidenum">
              <a:rPr lang="en-US" sz="1200"/>
              <a:pPr/>
              <a:t>66</a:t>
            </a:fld>
            <a:endParaRPr lang="en-US" sz="120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550E06-D138-774C-BE4A-AD592DCA5EE4}" type="slidenum">
              <a:rPr lang="en-US" sz="1200"/>
              <a:pPr/>
              <a:t>67</a:t>
            </a:fld>
            <a:endParaRPr lang="en-US" sz="120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4D52583-7B18-457E-ADC6-CD3B777F299D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726C57-BCAF-43AF-AC90-C4536145D09B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D51B48A-0338-444D-AFF5-172BB4CAACD0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43892A8-AE0E-42A1-9EC3-F287246DFA3B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494C2E-7584-D346-8D90-2D25C0F716BC}" type="slidenum">
              <a:rPr lang="en-US" sz="1200"/>
              <a:pPr/>
              <a:t>44</a:t>
            </a:fld>
            <a:endParaRPr lang="en-US" sz="120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936A539-2F0C-EA4D-8000-1888D18926B8}" type="slidenum">
              <a:rPr lang="en-US" sz="1200"/>
              <a:pPr/>
              <a:t>45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44CEFB-F359-9449-B1B5-36A335650990}" type="slidenum">
              <a:rPr lang="en-US" sz="1200"/>
              <a:pPr/>
              <a:t>46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West Shore of</a:t>
            </a:r>
            <a:b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Galveston Bay</a:t>
            </a:r>
            <a:b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Coastal </a:t>
            </a:r>
            <a: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Defense Alternatives</a:t>
            </a:r>
            <a:endParaRPr lang="en-US" sz="3600" b="1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914400"/>
          </a:xfrm>
        </p:spPr>
        <p:txBody>
          <a:bodyPr>
            <a:normAutofit fontScale="55000" lnSpcReduction="20000"/>
          </a:bodyPr>
          <a:lstStyle/>
          <a:p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Thomas Colbert,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Associate Professor,  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University of Houston</a:t>
            </a:r>
          </a:p>
          <a:p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Kevin </a:t>
            </a:r>
            <a:r>
              <a:rPr lang="en-US" sz="2200" dirty="0" err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Shanley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CEO, 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SWA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Group</a:t>
            </a:r>
          </a:p>
          <a:p>
            <a:endParaRPr lang="en-US" sz="1600" dirty="0" smtClean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endParaRPr lang="en-US" sz="1600" dirty="0" smtClean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Matt </a:t>
            </a:r>
            <a:r>
              <a:rPr lang="en-US" sz="1600" dirty="0" err="1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Baumgarten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, Frances Kellerman, Alex Lahti, </a:t>
            </a:r>
            <a:r>
              <a:rPr lang="en-US" sz="1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Rose Lee, </a:t>
            </a:r>
            <a:r>
              <a:rPr lang="en-US" sz="1600" dirty="0" err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Fangyi</a:t>
            </a:r>
            <a:r>
              <a:rPr lang="en-US" sz="1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 Lu, 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Jason Honeycutt, Ian Spencer</a:t>
            </a:r>
            <a:endParaRPr lang="en-US" sz="1600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5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5" descr="C:\JGH\JGH Office\SSPEED\drawings_out\2010 09 13 Conference\West Bay_E_1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62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JGH\JGH Office\SSPEED\drawings_out\2010 09 13 Conference\West Bay_D_1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0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JGH\JGH Office\SSPEED\drawings_out\2010 09 13 Conference\West Bay_C_1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78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66984" y="4635779"/>
            <a:ext cx="2077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What’s there?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1613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1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" y="10672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59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82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23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88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8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096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0964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39386" y="5638692"/>
            <a:ext cx="3777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What are the alternatives?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745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70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25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14012" y="1230868"/>
            <a:ext cx="916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Kemah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202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5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061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16898" y="274638"/>
            <a:ext cx="1172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Seabrook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0308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8826" y="2746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Port of Houston</a:t>
            </a:r>
          </a:p>
          <a:p>
            <a:pPr algn="ctr"/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Bayport Terminal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93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78369" y="4568763"/>
            <a:ext cx="13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 err="1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Shoreacres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t="10785"/>
          <a:stretch>
            <a:fillRect/>
          </a:stretch>
        </p:blipFill>
        <p:spPr bwMode="auto">
          <a:xfrm>
            <a:off x="0" y="609600"/>
            <a:ext cx="8993188" cy="62484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 rot="16200000" flipH="1">
            <a:off x="6134100" y="2705100"/>
            <a:ext cx="457200" cy="76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10800000" flipV="1">
            <a:off x="4495800" y="2971800"/>
            <a:ext cx="1905000" cy="9144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191794" y="3963194"/>
            <a:ext cx="381000" cy="22701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4115594" y="4420394"/>
            <a:ext cx="3048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2286000" y="4573588"/>
            <a:ext cx="1981200" cy="152241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H="1" flipV="1">
            <a:off x="2286000" y="6096000"/>
            <a:ext cx="158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2285207" y="6096794"/>
            <a:ext cx="1587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284413" y="6097588"/>
            <a:ext cx="1587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2056607" y="6096793"/>
            <a:ext cx="228600" cy="227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V="1">
            <a:off x="1638300" y="5905500"/>
            <a:ext cx="533400" cy="3048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2057400" y="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</a:rPr>
              <a:t>THE IKE DIKE</a:t>
            </a:r>
          </a:p>
        </p:txBody>
      </p:sp>
    </p:spTree>
    <p:extLst>
      <p:ext uri="{BB962C8B-B14F-4D97-AF65-F5344CB8AC3E}">
        <p14:creationId xmlns:p14="http://schemas.microsoft.com/office/powerpoint/2010/main" val="2256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4-1-12 Binder-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4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9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" y="0"/>
            <a:ext cx="5347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Wastewater, Refineries &amp; Plants[1]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0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0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2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1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-1-12 Binder-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21103" y="2082409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Why SH - 146? </a:t>
            </a:r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8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1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4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29041" y="3444389"/>
            <a:ext cx="1196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 - 146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8280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8"/>
          <p:cNvGrpSpPr>
            <a:grpSpLocks/>
          </p:cNvGrpSpPr>
          <p:nvPr/>
        </p:nvGrpSpPr>
        <p:grpSpPr bwMode="auto">
          <a:xfrm>
            <a:off x="228600" y="3352800"/>
            <a:ext cx="4343400" cy="2514600"/>
            <a:chOff x="228600" y="3581400"/>
            <a:chExt cx="4343400" cy="2514600"/>
          </a:xfrm>
        </p:grpSpPr>
        <p:sp>
          <p:nvSpPr>
            <p:cNvPr id="21" name="Rounded Rectangle 20"/>
            <p:cNvSpPr/>
            <p:nvPr/>
          </p:nvSpPr>
          <p:spPr>
            <a:xfrm>
              <a:off x="228600" y="3581400"/>
              <a:ext cx="4343400" cy="25146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08" name="TextBox 4"/>
            <p:cNvSpPr txBox="1">
              <a:spLocks noChangeArrowheads="1"/>
            </p:cNvSpPr>
            <p:nvPr/>
          </p:nvSpPr>
          <p:spPr bwMode="auto">
            <a:xfrm>
              <a:off x="1066800" y="3657600"/>
              <a:ext cx="2743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</a:rPr>
                <a:t>Data Collection</a:t>
              </a:r>
            </a:p>
          </p:txBody>
        </p:sp>
        <p:sp>
          <p:nvSpPr>
            <p:cNvPr id="12309" name="TextBox 7"/>
            <p:cNvSpPr txBox="1">
              <a:spLocks noChangeArrowheads="1"/>
            </p:cNvSpPr>
            <p:nvPr/>
          </p:nvSpPr>
          <p:spPr bwMode="auto">
            <a:xfrm>
              <a:off x="457200" y="5486400"/>
              <a:ext cx="40386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600" b="1">
                  <a:solidFill>
                    <a:schemeClr val="bg1"/>
                  </a:solidFill>
                </a:rPr>
                <a:t>Calibrated radar rainfall and gage data</a:t>
              </a:r>
            </a:p>
          </p:txBody>
        </p:sp>
        <p:pic>
          <p:nvPicPr>
            <p:cNvPr id="11" name="Picture 3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6400" y="4114800"/>
              <a:ext cx="1600200" cy="1295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291" name="Group 26"/>
          <p:cNvGrpSpPr>
            <a:grpSpLocks/>
          </p:cNvGrpSpPr>
          <p:nvPr/>
        </p:nvGrpSpPr>
        <p:grpSpPr bwMode="auto">
          <a:xfrm>
            <a:off x="1676400" y="381000"/>
            <a:ext cx="5943600" cy="2590800"/>
            <a:chOff x="1676400" y="609600"/>
            <a:chExt cx="5943600" cy="2590800"/>
          </a:xfrm>
        </p:grpSpPr>
        <p:sp>
          <p:nvSpPr>
            <p:cNvPr id="24" name="Rounded Rectangle 23"/>
            <p:cNvSpPr/>
            <p:nvPr/>
          </p:nvSpPr>
          <p:spPr>
            <a:xfrm>
              <a:off x="1676400" y="609600"/>
              <a:ext cx="5943600" cy="25908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02" name="TextBox 5"/>
            <p:cNvSpPr txBox="1">
              <a:spLocks noChangeArrowheads="1"/>
            </p:cNvSpPr>
            <p:nvPr/>
          </p:nvSpPr>
          <p:spPr bwMode="auto">
            <a:xfrm>
              <a:off x="1905000" y="685800"/>
              <a:ext cx="5334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</a:rPr>
                <a:t>Flood and Surge Prediction Module</a:t>
              </a:r>
            </a:p>
          </p:txBody>
        </p:sp>
        <p:sp>
          <p:nvSpPr>
            <p:cNvPr id="12303" name="TextBox 9"/>
            <p:cNvSpPr txBox="1">
              <a:spLocks noChangeArrowheads="1"/>
            </p:cNvSpPr>
            <p:nvPr/>
          </p:nvSpPr>
          <p:spPr bwMode="auto">
            <a:xfrm>
              <a:off x="1676400" y="2667000"/>
              <a:ext cx="59436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600">
                  <a:solidFill>
                    <a:schemeClr val="bg1"/>
                  </a:solidFill>
                </a:rPr>
                <a:t>Models result in maps for floodplain and surge inundation depth</a:t>
              </a:r>
            </a:p>
          </p:txBody>
        </p:sp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4"/>
            <a:srcRect l="26467" t="16509" r="23006" b="13328"/>
            <a:stretch>
              <a:fillRect/>
            </a:stretch>
          </p:blipFill>
          <p:spPr bwMode="auto">
            <a:xfrm>
              <a:off x="3810000" y="1143000"/>
              <a:ext cx="1676400" cy="1371600"/>
            </a:xfrm>
            <a:prstGeom prst="rect">
              <a:avLst/>
            </a:prstGeom>
            <a:ln>
              <a:noFill/>
            </a:ln>
            <a:effectLst>
              <a:outerShdw blurRad="50800" dist="38100" dir="3000000" sx="102000" sy="102000" algn="tl" rotWithShape="0">
                <a:prstClr val="black">
                  <a:alpha val="33000"/>
                </a:prstClr>
              </a:outerShdw>
            </a:effectLst>
          </p:spPr>
        </p:pic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1981200" y="1143000"/>
              <a:ext cx="1752600" cy="1371600"/>
              <a:chOff x="1800" y="7740"/>
              <a:chExt cx="8640" cy="5895"/>
            </a:xfrm>
            <a:solidFill>
              <a:schemeClr val="bg1"/>
            </a:solidFill>
            <a:effectLst>
              <a:outerShdw blurRad="76200" dist="38100" dir="4200000" algn="ctr" rotWithShape="0">
                <a:srgbClr val="000000">
                  <a:alpha val="32000"/>
                </a:srgbClr>
              </a:outerShdw>
            </a:effectLst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1800" y="7752"/>
                <a:ext cx="8640" cy="576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ＭＳ Ｐゴシック" pitchFamily="84" charset="-128"/>
                </a:endParaRPr>
              </a:p>
            </p:txBody>
          </p:sp>
          <p:pic>
            <p:nvPicPr>
              <p:cNvPr id="15" name="Picture 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800" y="7740"/>
                <a:ext cx="8640" cy="589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sx="102000" sy="102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/>
            <a:srcRect l="52858" t="26667" r="37142" b="60381"/>
            <a:stretch>
              <a:fillRect/>
            </a:stretch>
          </p:blipFill>
          <p:spPr bwMode="auto">
            <a:xfrm>
              <a:off x="5562600" y="1143000"/>
              <a:ext cx="16002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76200" dist="25400" dir="2700000" sx="102000" sy="102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0" name="Bent Arrow 19"/>
          <p:cNvSpPr/>
          <p:nvPr/>
        </p:nvSpPr>
        <p:spPr>
          <a:xfrm>
            <a:off x="838200" y="1676400"/>
            <a:ext cx="1143000" cy="1752600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2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2293" name="Group 30"/>
          <p:cNvGrpSpPr>
            <a:grpSpLocks/>
          </p:cNvGrpSpPr>
          <p:nvPr/>
        </p:nvGrpSpPr>
        <p:grpSpPr bwMode="auto">
          <a:xfrm>
            <a:off x="4648200" y="3276600"/>
            <a:ext cx="4343400" cy="2659063"/>
            <a:chOff x="4800600" y="3276600"/>
            <a:chExt cx="4343400" cy="2659797"/>
          </a:xfrm>
        </p:grpSpPr>
        <p:sp>
          <p:nvSpPr>
            <p:cNvPr id="22" name="Rounded Rectangle 21"/>
            <p:cNvSpPr/>
            <p:nvPr/>
          </p:nvSpPr>
          <p:spPr>
            <a:xfrm>
              <a:off x="4800600" y="3276600"/>
              <a:ext cx="4343400" cy="251529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297" name="TextBox 6"/>
            <p:cNvSpPr txBox="1">
              <a:spLocks noChangeArrowheads="1"/>
            </p:cNvSpPr>
            <p:nvPr/>
          </p:nvSpPr>
          <p:spPr bwMode="auto">
            <a:xfrm>
              <a:off x="4800600" y="3429000"/>
              <a:ext cx="4267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000" b="1">
                  <a:solidFill>
                    <a:schemeClr val="bg1"/>
                  </a:solidFill>
                </a:rPr>
                <a:t>Communication and Response</a:t>
              </a:r>
            </a:p>
          </p:txBody>
        </p:sp>
        <p:sp>
          <p:nvSpPr>
            <p:cNvPr id="12298" name="TextBox 8"/>
            <p:cNvSpPr txBox="1">
              <a:spLocks noChangeArrowheads="1"/>
            </p:cNvSpPr>
            <p:nvPr/>
          </p:nvSpPr>
          <p:spPr bwMode="auto">
            <a:xfrm>
              <a:off x="5181600" y="5105400"/>
              <a:ext cx="36576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</a:rPr>
                <a:t>Surge and flood alert levels relayed to emergency personnel</a:t>
              </a:r>
            </a:p>
            <a:p>
              <a:pPr eaLnBrk="1" hangingPunct="1"/>
              <a:endParaRPr lang="en-US" sz="1600" b="1">
                <a:solidFill>
                  <a:schemeClr val="bg1"/>
                </a:solidFill>
              </a:endParaRPr>
            </a:p>
          </p:txBody>
        </p:sp>
        <p:pic>
          <p:nvPicPr>
            <p:cNvPr id="26" name="Picture 39"/>
            <p:cNvPicPr>
              <a:picLocks noChangeAspect="1" noChangeArrowheads="1"/>
            </p:cNvPicPr>
            <p:nvPr/>
          </p:nvPicPr>
          <p:blipFill>
            <a:blip r:embed="rId7"/>
            <a:srcRect t="10236" r="31853" b="2762"/>
            <a:stretch>
              <a:fillRect/>
            </a:stretch>
          </p:blipFill>
          <p:spPr bwMode="auto">
            <a:xfrm>
              <a:off x="7162800" y="3810147"/>
              <a:ext cx="1393825" cy="1143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8"/>
            <a:srcRect l="66667" t="21333" r="20952" b="70286"/>
            <a:stretch>
              <a:fillRect/>
            </a:stretch>
          </p:blipFill>
          <p:spPr bwMode="auto">
            <a:xfrm>
              <a:off x="5105400" y="4038810"/>
              <a:ext cx="1801813" cy="762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3" name="Bent Arrow 22"/>
          <p:cNvSpPr/>
          <p:nvPr/>
        </p:nvSpPr>
        <p:spPr>
          <a:xfrm rot="5400000">
            <a:off x="7010400" y="1981200"/>
            <a:ext cx="1676400" cy="1219200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0" y="5943600"/>
            <a:ext cx="5105400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Workflow of a Coastal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Flood and Surge Alert System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9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37" y="0"/>
            <a:ext cx="54010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9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7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03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1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lear Lake_Gate plan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450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0468" name="Picture 4" descr="11LEVEE_DEVELOPMENT-DEVELOPMENT-AXO_B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9" name="Picture 5" descr="05FOR PPT5082510text For PP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2786" r="3333" b="77026"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82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7891" name="Picture 4" descr="12LEVEE_DEVELOPMENT-DEVELOPMENT-PERSPECTIVE_NEW FROM NEIGHBORHOOD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89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9939" name="Picture 4" descr="14LEVEE_DEVELOPMENT_MARSH_SECTION-B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06FOR PPT6082510text For PP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1642" r="3333" b="75066"/>
          <a:stretch>
            <a:fillRect/>
          </a:stretch>
        </p:blipFill>
        <p:spPr bwMode="auto">
          <a:xfrm>
            <a:off x="0" y="5443538"/>
            <a:ext cx="914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1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1987" name="Picture 4" descr="13LEVEE_DEVELOPMENT_MARSH_PERSPECTIVE_B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0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hip-Channel-to-San-Leon-Section-Cut-Screen-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9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0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54628" name="Picture 4" descr="08EARTHEN_HOUSES_ELEVATED-HOUSES_AXO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9" name="Picture 5" descr="02FOR PPT2082510text For PP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11963" r="3333" b="73547"/>
          <a:stretch>
            <a:fillRect/>
          </a:stretch>
        </p:blipFill>
        <p:spPr bwMode="auto">
          <a:xfrm>
            <a:off x="0" y="5986463"/>
            <a:ext cx="9144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90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Content Placeholder 4" descr="storm surge sign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-36513"/>
            <a:ext cx="4322763" cy="6894513"/>
          </a:xfrm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5943600" y="1752600"/>
            <a:ext cx="30480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400" b="1">
                <a:solidFill>
                  <a:schemeClr val="bg1"/>
                </a:solidFill>
              </a:rPr>
              <a:t>Hurricane Surge Depth Marker</a:t>
            </a:r>
          </a:p>
        </p:txBody>
      </p:sp>
    </p:spTree>
    <p:extLst>
      <p:ext uri="{BB962C8B-B14F-4D97-AF65-F5344CB8AC3E}">
        <p14:creationId xmlns:p14="http://schemas.microsoft.com/office/powerpoint/2010/main" val="2343223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56676" name="Picture 4" descr="07EARTHEN_HOUSES_ELEVATED HOUSES_PERSPECTIVE_B082410For PP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9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2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SC_0082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07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3251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3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608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W5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10040" y="0"/>
            <a:ext cx="11206064" cy="6162904"/>
          </a:xfrm>
        </p:spPr>
      </p:pic>
    </p:spTree>
    <p:extLst>
      <p:ext uri="{BB962C8B-B14F-4D97-AF65-F5344CB8AC3E}">
        <p14:creationId xmlns:p14="http://schemas.microsoft.com/office/powerpoint/2010/main" val="362274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P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20733" y="0"/>
            <a:ext cx="11172038" cy="6144190"/>
          </a:xfrm>
        </p:spPr>
      </p:pic>
    </p:spTree>
    <p:extLst>
      <p:ext uri="{BB962C8B-B14F-4D97-AF65-F5344CB8AC3E}">
        <p14:creationId xmlns:p14="http://schemas.microsoft.com/office/powerpoint/2010/main" val="417232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35056" y="0"/>
            <a:ext cx="11168473" cy="6142230"/>
          </a:xfrm>
        </p:spPr>
      </p:pic>
    </p:spTree>
    <p:extLst>
      <p:ext uri="{BB962C8B-B14F-4D97-AF65-F5344CB8AC3E}">
        <p14:creationId xmlns:p14="http://schemas.microsoft.com/office/powerpoint/2010/main" val="96499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L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G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11604" y="0"/>
            <a:ext cx="11198684" cy="6158845"/>
          </a:xfrm>
        </p:spPr>
      </p:pic>
    </p:spTree>
    <p:extLst>
      <p:ext uri="{BB962C8B-B14F-4D97-AF65-F5344CB8AC3E}">
        <p14:creationId xmlns:p14="http://schemas.microsoft.com/office/powerpoint/2010/main" val="52149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1350" y="0"/>
            <a:ext cx="9785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-76200" y="2057400"/>
            <a:ext cx="2362200" cy="3079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Waves 18’ Above Ground</a:t>
            </a: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-76200" y="2819400"/>
            <a:ext cx="2362200" cy="3079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Surge 12’ Above Ground</a:t>
            </a:r>
          </a:p>
        </p:txBody>
      </p:sp>
      <p:cxnSp>
        <p:nvCxnSpPr>
          <p:cNvPr id="19462" name="Straight Connector 7"/>
          <p:cNvCxnSpPr>
            <a:cxnSpLocks noChangeShapeType="1"/>
          </p:cNvCxnSpPr>
          <p:nvPr/>
        </p:nvCxnSpPr>
        <p:spPr bwMode="auto">
          <a:xfrm>
            <a:off x="2209800" y="2971800"/>
            <a:ext cx="59436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Straight Connector 9"/>
          <p:cNvCxnSpPr>
            <a:cxnSpLocks noChangeShapeType="1"/>
          </p:cNvCxnSpPr>
          <p:nvPr/>
        </p:nvCxnSpPr>
        <p:spPr bwMode="auto">
          <a:xfrm>
            <a:off x="2286000" y="2209800"/>
            <a:ext cx="57912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0" y="228600"/>
            <a:ext cx="876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chemeClr val="bg1"/>
                </a:solidFill>
              </a:rPr>
              <a:t>Real Estate Sales Disclosure</a:t>
            </a:r>
          </a:p>
        </p:txBody>
      </p:sp>
    </p:spTree>
    <p:extLst>
      <p:ext uri="{BB962C8B-B14F-4D97-AF65-F5344CB8AC3E}">
        <p14:creationId xmlns:p14="http://schemas.microsoft.com/office/powerpoint/2010/main" val="393058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H6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29492" y="-134163"/>
            <a:ext cx="11172957" cy="6144696"/>
          </a:xfrm>
        </p:spPr>
      </p:pic>
    </p:spTree>
    <p:extLst>
      <p:ext uri="{BB962C8B-B14F-4D97-AF65-F5344CB8AC3E}">
        <p14:creationId xmlns:p14="http://schemas.microsoft.com/office/powerpoint/2010/main" val="34562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H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02475" y="0"/>
            <a:ext cx="11135891" cy="6124311"/>
          </a:xfrm>
        </p:spPr>
      </p:pic>
    </p:spTree>
    <p:extLst>
      <p:ext uri="{BB962C8B-B14F-4D97-AF65-F5344CB8AC3E}">
        <p14:creationId xmlns:p14="http://schemas.microsoft.com/office/powerpoint/2010/main" val="375027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LF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G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984773" y="-1"/>
            <a:ext cx="11109246" cy="6109657"/>
          </a:xfrm>
        </p:spPr>
      </p:pic>
    </p:spTree>
    <p:extLst>
      <p:ext uri="{BB962C8B-B14F-4D97-AF65-F5344CB8AC3E}">
        <p14:creationId xmlns:p14="http://schemas.microsoft.com/office/powerpoint/2010/main" val="2867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2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1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8660" name="Picture 4" descr="7 Boardwalk | Galveston Sea Wall - AX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" y="-394398"/>
            <a:ext cx="9140555" cy="638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61" name="Picture 5" descr="07FOR PPT7082510text For PP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6241" r="3333" b="63464"/>
          <a:stretch>
            <a:fillRect/>
          </a:stretch>
        </p:blipFill>
        <p:spPr bwMode="auto">
          <a:xfrm>
            <a:off x="-83432" y="4899025"/>
            <a:ext cx="9144000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28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00708" name="Picture 4" descr="04BOARDWALK _ GALVESTON SEA WALL - PERSPECTIVE C082410For PPT cop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5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132684316_d4c2a6a4c6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57664" cy="634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W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2869" cy="61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5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4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5715000" y="838200"/>
            <a:ext cx="2743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400" b="1">
                <a:solidFill>
                  <a:schemeClr val="bg1"/>
                </a:solidFill>
              </a:rPr>
              <a:t>Building Code Changes</a:t>
            </a:r>
          </a:p>
        </p:txBody>
      </p:sp>
    </p:spTree>
    <p:extLst>
      <p:ext uri="{BB962C8B-B14F-4D97-AF65-F5344CB8AC3E}">
        <p14:creationId xmlns:p14="http://schemas.microsoft.com/office/powerpoint/2010/main" val="11269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0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5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27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0"/>
            <a:ext cx="7937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383965" y="44989"/>
            <a:ext cx="515678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A better, safer, more sustainable, and </a:t>
            </a:r>
          </a:p>
          <a:p>
            <a:r>
              <a:rPr lang="en-US" sz="20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m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ore economically productive coastline.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902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6" descr="C:\JGH\JGH Office\SSPEED\drawings_out\2010 09 13 Conference\West Bay_A_1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4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157858-levee-being-built-around-a-st-george-hous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" b="1165"/>
          <a:stretch>
            <a:fillRect/>
          </a:stretch>
        </p:blipFill>
        <p:spPr>
          <a:xfrm>
            <a:off x="2711081" y="3320143"/>
            <a:ext cx="6432920" cy="3537858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-house-in-Vicksburg-Miss-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24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1140</TotalTime>
  <Words>135</Words>
  <Application>Microsoft Office PowerPoint</Application>
  <PresentationFormat>On-screen Show (4:3)</PresentationFormat>
  <Paragraphs>44</Paragraphs>
  <Slides>72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 Black </vt:lpstr>
      <vt:lpstr>The West Shore of Galveston Bay Coastal Defense Alternatives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Houston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Colbert</dc:creator>
  <cp:lastModifiedBy>presentation</cp:lastModifiedBy>
  <cp:revision>88</cp:revision>
  <dcterms:created xsi:type="dcterms:W3CDTF">2012-04-07T17:23:02Z</dcterms:created>
  <dcterms:modified xsi:type="dcterms:W3CDTF">2012-04-11T13:49:02Z</dcterms:modified>
</cp:coreProperties>
</file>